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87109"/>
  </p:normalViewPr>
  <p:slideViewPr>
    <p:cSldViewPr>
      <p:cViewPr varScale="1">
        <p:scale>
          <a:sx n="95" d="100"/>
          <a:sy n="95" d="100"/>
        </p:scale>
        <p:origin x="20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AEE19-28AB-E740-BF45-50D6F923814C}" type="datetimeFigureOut">
              <a:rPr lang="en-CH" smtClean="0"/>
              <a:t>22.05.2025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0B3EA-6BD3-2143-9DC7-7246016524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331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F0502020204030204" pitchFamily="34" charset="0"/>
              </a:rPr>
              <a:t>The Kondo effect can be pictured as a narrow resonance in the density-of-states (DOS) of the dot at the Fermi energies of the leads, </a:t>
            </a:r>
            <a:r>
              <a:rPr lang="el-GR" b="0" i="0" u="none" strike="noStrike" dirty="0">
                <a:solidFill>
                  <a:srgbClr val="757575"/>
                </a:solidFill>
                <a:effectLst/>
                <a:latin typeface="roboto" panose="020F0502020204030204" pitchFamily="34" charset="0"/>
              </a:rPr>
              <a:t>μ</a:t>
            </a:r>
            <a:r>
              <a:rPr lang="en-GB" b="0" i="0" u="none" strike="noStrike" baseline="-2500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= </a:t>
            </a:r>
            <a:r>
              <a:rPr lang="el-GR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μ</a:t>
            </a:r>
            <a:r>
              <a:rPr lang="en-GB" b="0" i="0" u="none" strike="noStrike" baseline="-2500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The lower energy bump in the DOS is the broadened single-particle state ɛ</a:t>
            </a:r>
            <a:r>
              <a:rPr lang="en-GB" b="0" i="0" u="none" strike="noStrike" baseline="-2500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0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 A source-drain voltage </a:t>
            </a:r>
            <a:r>
              <a:rPr lang="en-GB" b="0" i="1" u="none" strike="noStrike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V</a:t>
            </a:r>
            <a:r>
              <a:rPr lang="en-GB" b="0" i="0" u="none" strike="noStrike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results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in the difference </a:t>
            </a:r>
            <a:r>
              <a:rPr lang="en-GB" b="0" i="1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eV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= </a:t>
            </a:r>
            <a:r>
              <a:rPr lang="el-GR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μ</a:t>
            </a:r>
            <a:r>
              <a:rPr lang="en-GB" b="0" i="0" u="none" strike="noStrike" baseline="-2500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L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− </a:t>
            </a:r>
            <a:r>
              <a:rPr lang="el-GR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μ</a:t>
            </a:r>
            <a:r>
              <a:rPr lang="en-GB" b="0" i="0" u="none" strike="noStrike" baseline="-2500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. For finite </a:t>
            </a:r>
            <a:r>
              <a:rPr lang="en-GB" b="0" i="1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V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, the DOS peak splits in two; one peak is located at each chemical potential.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B3EA-6BD3-2143-9DC7-724601652463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4709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The parity of the electron number in the valleys is indicated by an odd or even number. From left to right, the CB peaks become broader (that is, </a:t>
            </a:r>
            <a:r>
              <a:rPr lang="el-GR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Γ 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is increasing) because the tunnel barrier induced by gates 1 and 2 decreases when increasing the voltage on gate 1. Increasing </a:t>
            </a:r>
            <a:r>
              <a:rPr lang="en-GB" b="0" i="1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T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 from 45 to 150 </a:t>
            </a:r>
            <a:r>
              <a:rPr lang="en-GB" b="0" i="0" u="none" strike="noStrike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mK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increases the conductance of the even-numbered valleys but decreases the conductance of valleys 3, 5, and 7.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B3EA-6BD3-2143-9DC7-724601652463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12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0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0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0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0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023" y="173227"/>
            <a:ext cx="5002530" cy="533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00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62347" y="2264917"/>
            <a:ext cx="4343400" cy="1532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072" y="1932830"/>
            <a:ext cx="6857644" cy="566215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z="3600" dirty="0">
                <a:latin typeface="Bradley Hand" pitchFamily="2" charset="77"/>
              </a:rPr>
              <a:t>mesoscopic</a:t>
            </a:r>
            <a:r>
              <a:rPr sz="3600" spc="-120" dirty="0">
                <a:latin typeface="Bradley Hand" pitchFamily="2" charset="77"/>
              </a:rPr>
              <a:t> </a:t>
            </a:r>
            <a:r>
              <a:rPr sz="3600" dirty="0">
                <a:latin typeface="Bradley Hand" pitchFamily="2" charset="77"/>
              </a:rPr>
              <a:t>and</a:t>
            </a:r>
            <a:r>
              <a:rPr sz="3600" spc="-120" dirty="0">
                <a:latin typeface="Bradley Hand" pitchFamily="2" charset="77"/>
              </a:rPr>
              <a:t> </a:t>
            </a:r>
            <a:r>
              <a:rPr sz="3600" dirty="0">
                <a:latin typeface="Bradley Hand" pitchFamily="2" charset="77"/>
              </a:rPr>
              <a:t>nanoscale</a:t>
            </a:r>
            <a:r>
              <a:rPr sz="3600" spc="-120" dirty="0">
                <a:latin typeface="Bradley Hand" pitchFamily="2" charset="77"/>
              </a:rPr>
              <a:t> </a:t>
            </a:r>
            <a:r>
              <a:rPr sz="3600" spc="-10" dirty="0">
                <a:latin typeface="Bradley Hand" pitchFamily="2" charset="77"/>
              </a:rPr>
              <a:t>physcis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5408" y="3950641"/>
            <a:ext cx="2903666" cy="28677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843" rIns="0" bIns="0" rtlCol="0">
            <a:spAutoFit/>
          </a:bodyPr>
          <a:lstStyle/>
          <a:p>
            <a:pPr marL="745667">
              <a:spcBef>
                <a:spcPts val="306"/>
              </a:spcBef>
            </a:pPr>
            <a:r>
              <a:rPr sz="1604" b="1" dirty="0">
                <a:latin typeface="Times New Roman"/>
                <a:cs typeface="Times New Roman"/>
              </a:rPr>
              <a:t>nanometer</a:t>
            </a:r>
            <a:r>
              <a:rPr sz="1604" b="1" spc="-40" dirty="0">
                <a:latin typeface="Times New Roman"/>
                <a:cs typeface="Times New Roman"/>
              </a:rPr>
              <a:t> </a:t>
            </a:r>
            <a:r>
              <a:rPr sz="1604" b="1" spc="-10" dirty="0">
                <a:latin typeface="Times New Roman"/>
                <a:cs typeface="Times New Roman"/>
              </a:rPr>
              <a:t>scale</a:t>
            </a:r>
            <a:endParaRPr sz="1604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28813" y="4359447"/>
            <a:ext cx="7187846" cy="100609"/>
            <a:chOff x="1125677" y="1988566"/>
            <a:chExt cx="7167880" cy="100330"/>
          </a:xfrm>
        </p:grpSpPr>
        <p:sp>
          <p:nvSpPr>
            <p:cNvPr id="5" name="object 5"/>
            <p:cNvSpPr/>
            <p:nvPr/>
          </p:nvSpPr>
          <p:spPr>
            <a:xfrm>
              <a:off x="1130439" y="2038096"/>
              <a:ext cx="7065009" cy="0"/>
            </a:xfrm>
            <a:custGeom>
              <a:avLst/>
              <a:gdLst/>
              <a:ahLst/>
              <a:cxnLst/>
              <a:rect l="l" t="t" r="r" b="b"/>
              <a:pathLst>
                <a:path w="7065009">
                  <a:moveTo>
                    <a:pt x="0" y="0"/>
                  </a:moveTo>
                  <a:lnTo>
                    <a:pt x="706450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3"/>
            </a:p>
          </p:txBody>
        </p:sp>
        <p:sp>
          <p:nvSpPr>
            <p:cNvPr id="6" name="object 6"/>
            <p:cNvSpPr/>
            <p:nvPr/>
          </p:nvSpPr>
          <p:spPr>
            <a:xfrm>
              <a:off x="8193417" y="1988566"/>
              <a:ext cx="100330" cy="100330"/>
            </a:xfrm>
            <a:custGeom>
              <a:avLst/>
              <a:gdLst/>
              <a:ahLst/>
              <a:cxnLst/>
              <a:rect l="l" t="t" r="r" b="b"/>
              <a:pathLst>
                <a:path w="100329" h="100330">
                  <a:moveTo>
                    <a:pt x="99809" y="49530"/>
                  </a:moveTo>
                  <a:lnTo>
                    <a:pt x="0" y="0"/>
                  </a:lnTo>
                  <a:lnTo>
                    <a:pt x="0" y="99822"/>
                  </a:lnTo>
                  <a:lnTo>
                    <a:pt x="99809" y="49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3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0392" y="4556845"/>
            <a:ext cx="534886" cy="259722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604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atoms</a:t>
            </a:r>
            <a:endParaRPr sz="160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6958" y="4556845"/>
            <a:ext cx="1084417" cy="515146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200585" marR="5094" indent="-201222">
              <a:spcBef>
                <a:spcPts val="100"/>
              </a:spcBef>
            </a:pPr>
            <a:r>
              <a:rPr sz="1604" b="1" dirty="0">
                <a:solidFill>
                  <a:srgbClr val="800F0C"/>
                </a:solidFill>
                <a:latin typeface="Times New Roman"/>
                <a:cs typeface="Times New Roman"/>
              </a:rPr>
              <a:t>molecules</a:t>
            </a:r>
            <a:r>
              <a:rPr sz="1604" b="1" spc="-5" dirty="0">
                <a:solidFill>
                  <a:srgbClr val="800F0C"/>
                </a:solidFill>
                <a:latin typeface="Times New Roman"/>
                <a:cs typeface="Times New Roman"/>
              </a:rPr>
              <a:t> </a:t>
            </a:r>
            <a:r>
              <a:rPr sz="1604" b="1" spc="-50" dirty="0">
                <a:solidFill>
                  <a:srgbClr val="800F0C"/>
                </a:solidFill>
                <a:latin typeface="Times New Roman"/>
                <a:cs typeface="Times New Roman"/>
              </a:rPr>
              <a:t>&amp; </a:t>
            </a:r>
            <a:r>
              <a:rPr sz="1604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clusters</a:t>
            </a:r>
            <a:endParaRPr sz="160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0232" y="4556845"/>
            <a:ext cx="881288" cy="760302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R="5094">
              <a:spcBef>
                <a:spcPts val="100"/>
              </a:spcBef>
            </a:pPr>
            <a:r>
              <a:rPr sz="1604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electron </a:t>
            </a:r>
            <a:r>
              <a:rPr sz="1604" b="1" dirty="0">
                <a:solidFill>
                  <a:srgbClr val="800F0C"/>
                </a:solidFill>
                <a:latin typeface="Times New Roman"/>
                <a:cs typeface="Times New Roman"/>
              </a:rPr>
              <a:t>mean </a:t>
            </a:r>
            <a:r>
              <a:rPr sz="1604" b="1" spc="-20" dirty="0">
                <a:solidFill>
                  <a:srgbClr val="800F0C"/>
                </a:solidFill>
                <a:latin typeface="Times New Roman"/>
                <a:cs typeface="Times New Roman"/>
              </a:rPr>
              <a:t>free path</a:t>
            </a:r>
            <a:endParaRPr sz="160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0485" y="4556641"/>
            <a:ext cx="831620" cy="515146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R="5094" indent="211410">
              <a:spcBef>
                <a:spcPts val="100"/>
              </a:spcBef>
            </a:pPr>
            <a:r>
              <a:rPr sz="1604" b="1" spc="-20" dirty="0">
                <a:solidFill>
                  <a:srgbClr val="800F0C"/>
                </a:solidFill>
                <a:latin typeface="Times New Roman"/>
                <a:cs typeface="Times New Roman"/>
              </a:rPr>
              <a:t>bulk </a:t>
            </a:r>
            <a:r>
              <a:rPr sz="1604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materials</a:t>
            </a:r>
            <a:endParaRPr sz="160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6197" y="4049276"/>
            <a:ext cx="1141726" cy="240477"/>
          </a:xfrm>
          <a:prstGeom prst="rect">
            <a:avLst/>
          </a:prstGeom>
        </p:spPr>
        <p:txBody>
          <a:bodyPr vert="horz" wrap="square" lIns="0" tIns="1591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1454" b="1" spc="-25" dirty="0">
                <a:solidFill>
                  <a:srgbClr val="000065"/>
                </a:solidFill>
                <a:latin typeface="Tahoma"/>
                <a:cs typeface="Tahoma"/>
              </a:rPr>
              <a:t>Length</a:t>
            </a:r>
            <a:r>
              <a:rPr sz="1454" b="1" spc="-65" dirty="0">
                <a:solidFill>
                  <a:srgbClr val="000065"/>
                </a:solidFill>
                <a:latin typeface="Tahoma"/>
                <a:cs typeface="Tahoma"/>
              </a:rPr>
              <a:t> </a:t>
            </a:r>
            <a:r>
              <a:rPr sz="1454" b="1" spc="-10" dirty="0">
                <a:solidFill>
                  <a:srgbClr val="000065"/>
                </a:solidFill>
                <a:latin typeface="Tahoma"/>
                <a:cs typeface="Tahoma"/>
              </a:rPr>
              <a:t>scale</a:t>
            </a:r>
            <a:endParaRPr sz="1454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5820" y="5509705"/>
            <a:ext cx="734194" cy="392250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7" spc="-20" dirty="0">
                <a:solidFill>
                  <a:srgbClr val="000065"/>
                </a:solidFill>
                <a:latin typeface="Tahoma"/>
                <a:cs typeface="Tahoma"/>
              </a:rPr>
              <a:t>meso</a:t>
            </a:r>
            <a:endParaRPr sz="2407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5309" y="5509705"/>
            <a:ext cx="756481" cy="392250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7" spc="-10" dirty="0">
                <a:solidFill>
                  <a:srgbClr val="000065"/>
                </a:solidFill>
                <a:latin typeface="Tahoma"/>
                <a:cs typeface="Tahoma"/>
              </a:rPr>
              <a:t>micro</a:t>
            </a:r>
            <a:endParaRPr sz="2407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3970" y="5509705"/>
            <a:ext cx="847539" cy="392250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7" spc="-10" dirty="0">
                <a:solidFill>
                  <a:srgbClr val="000065"/>
                </a:solidFill>
                <a:latin typeface="Tahoma"/>
                <a:cs typeface="Tahoma"/>
              </a:rPr>
              <a:t>macro</a:t>
            </a:r>
            <a:endParaRPr sz="2407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5114" y="3181934"/>
            <a:ext cx="7946875" cy="2768671"/>
          </a:xfrm>
          <a:custGeom>
            <a:avLst/>
            <a:gdLst/>
            <a:ahLst/>
            <a:cxnLst/>
            <a:rect l="l" t="t" r="r" b="b"/>
            <a:pathLst>
              <a:path w="7924800" h="2760979">
                <a:moveTo>
                  <a:pt x="0" y="0"/>
                </a:moveTo>
                <a:lnTo>
                  <a:pt x="0" y="2760726"/>
                </a:lnTo>
                <a:lnTo>
                  <a:pt x="7924800" y="2760726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3"/>
          </a:p>
        </p:txBody>
      </p:sp>
      <p:sp>
        <p:nvSpPr>
          <p:cNvPr id="16" name="object 16"/>
          <p:cNvSpPr txBox="1"/>
          <p:nvPr/>
        </p:nvSpPr>
        <p:spPr>
          <a:xfrm>
            <a:off x="928798" y="3270058"/>
            <a:ext cx="7469298" cy="452742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3465346" marR="5094" indent="-3465982">
              <a:spcBef>
                <a:spcPts val="95"/>
              </a:spcBef>
            </a:pP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mesoscopic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physics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deals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1404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physics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1404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small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objects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consisting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collection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2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atoms</a:t>
            </a:r>
            <a:endParaRPr sz="1404">
              <a:latin typeface="Arial"/>
              <a:cs typeface="Arial"/>
            </a:endParaRPr>
          </a:p>
        </p:txBody>
      </p:sp>
      <p:pic>
        <p:nvPicPr>
          <p:cNvPr id="17" name="Picture 2" descr="Geometric Computing Laboratory">
            <a:extLst>
              <a:ext uri="{FF2B5EF4-FFF2-40B4-BE49-F238E27FC236}">
                <a16:creationId xmlns:a16="http://schemas.microsoft.com/office/drawing/2014/main" id="{25817B88-7A4D-6B01-18F0-B0EBA80A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9" y="143273"/>
            <a:ext cx="1742290" cy="5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age1image760100400">
            <a:extLst>
              <a:ext uri="{FF2B5EF4-FFF2-40B4-BE49-F238E27FC236}">
                <a16:creationId xmlns:a16="http://schemas.microsoft.com/office/drawing/2014/main" id="{6FFBAAF0-67EB-DFDC-14F0-5AA0CBC6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16" y="66861"/>
            <a:ext cx="948049" cy="59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8A84D77-919A-65B2-4E51-31375A74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512" y="159001"/>
            <a:ext cx="3513430" cy="46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5" tIns="45847" rIns="91695" bIns="45847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6960" eaLnBrk="0" hangingPunct="0"/>
            <a:r>
              <a:rPr lang="en-CH" altLang="en-CH" sz="1203" dirty="0">
                <a:latin typeface="Bradley Hand" pitchFamily="2" charset="77"/>
              </a:rPr>
              <a:t>Laboratory of Quantum Physics: Topology and Correlations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4B064-FD92-2232-0EB6-7D81DB8244FD}"/>
              </a:ext>
            </a:extLst>
          </p:cNvPr>
          <p:cNvSpPr txBox="1"/>
          <p:nvPr/>
        </p:nvSpPr>
        <p:spPr>
          <a:xfrm>
            <a:off x="1403884" y="794151"/>
            <a:ext cx="6336232" cy="64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Quantum </a:t>
            </a:r>
            <a:r>
              <a:rPr lang="de-DE" sz="1805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</a:t>
            </a:r>
            <a:r>
              <a:rPr lang="de-DE" sz="180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</a:t>
            </a:r>
            <a:r>
              <a:rPr lang="de-DE" sz="1805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Mesoscopic</a:t>
            </a:r>
            <a:r>
              <a:rPr lang="de-DE" sz="180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1805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systems</a:t>
            </a:r>
            <a:endParaRPr lang="de-DE" sz="180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de-DE" sz="180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(PHYS-462)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43030-B1A2-81D6-C041-C9D1D1B08299}"/>
              </a:ext>
            </a:extLst>
          </p:cNvPr>
          <p:cNvSpPr txBox="1"/>
          <p:nvPr/>
        </p:nvSpPr>
        <p:spPr>
          <a:xfrm>
            <a:off x="3633360" y="1537605"/>
            <a:ext cx="1839265" cy="278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203" dirty="0"/>
              <a:t>Mitali Banerjee (LQP)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EB28085-CAFA-0871-4154-D3C90E347447}"/>
              </a:ext>
            </a:extLst>
          </p:cNvPr>
          <p:cNvSpPr txBox="1"/>
          <p:nvPr/>
        </p:nvSpPr>
        <p:spPr>
          <a:xfrm>
            <a:off x="3886200" y="6172376"/>
            <a:ext cx="4979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Goldhaber-</a:t>
            </a:r>
            <a:r>
              <a:rPr sz="1800" dirty="0">
                <a:latin typeface="Arial"/>
                <a:cs typeface="Arial"/>
              </a:rPr>
              <a:t>Gordon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al.,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Nature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391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156</a:t>
            </a:r>
            <a:r>
              <a:rPr sz="1800" spc="-10" dirty="0">
                <a:latin typeface="Arial"/>
                <a:cs typeface="Arial"/>
              </a:rPr>
              <a:t> (1998)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Cronenwett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al.,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Science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281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540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(1998)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2105" y="6343902"/>
            <a:ext cx="38893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Cronenwett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al.,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Science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281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540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(1998)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449" y="765048"/>
            <a:ext cx="5857447" cy="32034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Kondo</a:t>
            </a:r>
            <a:r>
              <a:rPr spc="-40" dirty="0"/>
              <a:t> </a:t>
            </a:r>
            <a:r>
              <a:rPr dirty="0"/>
              <a:t>Effect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Quantum</a:t>
            </a:r>
            <a:r>
              <a:rPr spc="-40" dirty="0"/>
              <a:t> </a:t>
            </a:r>
            <a:r>
              <a:rPr dirty="0"/>
              <a:t>Dots:</a:t>
            </a:r>
            <a:r>
              <a:rPr spc="-40" dirty="0"/>
              <a:t> </a:t>
            </a:r>
            <a:r>
              <a:rPr spc="-10" dirty="0"/>
              <a:t>Experiments</a:t>
            </a:r>
          </a:p>
        </p:txBody>
      </p:sp>
      <p:sp>
        <p:nvSpPr>
          <p:cNvPr id="5" name="object 5"/>
          <p:cNvSpPr/>
          <p:nvPr/>
        </p:nvSpPr>
        <p:spPr>
          <a:xfrm>
            <a:off x="316229" y="628650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089" y="4021200"/>
            <a:ext cx="5075809" cy="2269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C24C8-4F30-09D0-B2B2-ADC99D73F76A}"/>
              </a:ext>
            </a:extLst>
          </p:cNvPr>
          <p:cNvSpPr txBox="1"/>
          <p:nvPr/>
        </p:nvSpPr>
        <p:spPr>
          <a:xfrm>
            <a:off x="5641105" y="4156161"/>
            <a:ext cx="3274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0" i="0" u="none" strike="noStrike" dirty="0"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The correct splitting of the </a:t>
            </a:r>
            <a:r>
              <a:rPr lang="en-GB" b="0" i="1" u="none" strike="noStrike" dirty="0" err="1"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dI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/</a:t>
            </a:r>
            <a:r>
              <a:rPr lang="en-GB" b="0" i="1" u="none" strike="noStrike" dirty="0" err="1"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dV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PT Serif" panose="020A0603040505020204" pitchFamily="18" charset="77"/>
              </a:rPr>
              <a:t> peak with magnetic field is considered as the most distinct sign of Kondo physics</a:t>
            </a:r>
            <a:endParaRPr lang="en-C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Kondo</a:t>
            </a:r>
            <a:r>
              <a:rPr spc="-40" dirty="0"/>
              <a:t> </a:t>
            </a:r>
            <a:r>
              <a:rPr dirty="0"/>
              <a:t>Effect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Quantum</a:t>
            </a:r>
            <a:r>
              <a:rPr spc="-40" dirty="0"/>
              <a:t> </a:t>
            </a:r>
            <a:r>
              <a:rPr dirty="0"/>
              <a:t>Dots:</a:t>
            </a:r>
            <a:r>
              <a:rPr spc="-40" dirty="0"/>
              <a:t> </a:t>
            </a:r>
            <a:r>
              <a:rPr spc="-10" dirty="0"/>
              <a:t>Experiments</a:t>
            </a:r>
          </a:p>
        </p:txBody>
      </p:sp>
      <p:sp>
        <p:nvSpPr>
          <p:cNvPr id="3" name="object 3"/>
          <p:cNvSpPr/>
          <p:nvPr/>
        </p:nvSpPr>
        <p:spPr>
          <a:xfrm>
            <a:off x="316229" y="628650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243" y="1173479"/>
            <a:ext cx="6994278" cy="3717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6C99A-8980-358C-DF32-5B30F6AFDDB0}"/>
              </a:ext>
            </a:extLst>
          </p:cNvPr>
          <p:cNvSpPr txBox="1"/>
          <p:nvPr/>
        </p:nvSpPr>
        <p:spPr>
          <a:xfrm>
            <a:off x="5867400" y="817594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57575"/>
                </a:solidFill>
                <a:latin typeface="roboto" panose="02000000000000000000" pitchFamily="2" charset="0"/>
              </a:rPr>
              <a:t>T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heory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BC52D-C1A3-2CAA-DDFA-E6368C2AEA78}"/>
              </a:ext>
            </a:extLst>
          </p:cNvPr>
          <p:cNvSpPr txBox="1"/>
          <p:nvPr/>
        </p:nvSpPr>
        <p:spPr>
          <a:xfrm>
            <a:off x="2667000" y="822639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57575"/>
                </a:solidFill>
                <a:latin typeface="roboto" panose="02000000000000000000" pitchFamily="2" charset="0"/>
              </a:rPr>
              <a:t>Experiment</a:t>
            </a:r>
            <a:endParaRPr lang="en-CH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A73B67D-29CB-CAC5-8EC4-BF544F821F6F}"/>
              </a:ext>
            </a:extLst>
          </p:cNvPr>
          <p:cNvSpPr txBox="1"/>
          <p:nvPr/>
        </p:nvSpPr>
        <p:spPr>
          <a:xfrm>
            <a:off x="4912105" y="6343902"/>
            <a:ext cx="38893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Cronenwett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al.,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Science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281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540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(1998)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F39AA-7943-64F0-F4C9-6E7F311144EF}"/>
              </a:ext>
            </a:extLst>
          </p:cNvPr>
          <p:cNvSpPr txBox="1"/>
          <p:nvPr/>
        </p:nvSpPr>
        <p:spPr>
          <a:xfrm>
            <a:off x="163829" y="5288856"/>
            <a:ext cx="898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FF0000"/>
                </a:solidFill>
                <a:effectLst/>
                <a:latin typeface="PT Serif" panose="020A0603040505020204" pitchFamily="18" charset="77"/>
              </a:rPr>
              <a:t>The Kondo temperature can be tuned using a gate voltage as a single-particle energy state nears the Fermi energy.</a:t>
            </a:r>
            <a:endParaRPr lang="en-C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639" y="1311401"/>
            <a:ext cx="3875931" cy="36286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696" y="5076443"/>
            <a:ext cx="4390581" cy="6637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Kondo</a:t>
            </a:r>
            <a:r>
              <a:rPr spc="-35" dirty="0"/>
              <a:t> </a:t>
            </a:r>
            <a:r>
              <a:rPr dirty="0"/>
              <a:t>Effect</a:t>
            </a:r>
            <a:r>
              <a:rPr spc="-35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spc="-10" dirty="0"/>
              <a:t>Metals</a:t>
            </a:r>
          </a:p>
        </p:txBody>
      </p:sp>
      <p:sp>
        <p:nvSpPr>
          <p:cNvPr id="5" name="object 5"/>
          <p:cNvSpPr/>
          <p:nvPr/>
        </p:nvSpPr>
        <p:spPr>
          <a:xfrm>
            <a:off x="316229" y="628650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7380" y="1026667"/>
            <a:ext cx="20186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1930s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experiments: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8919" y="5686296"/>
            <a:ext cx="5556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lattice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0065" y="5686296"/>
            <a:ext cx="8051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phonons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1960s:</a:t>
            </a:r>
            <a:r>
              <a:rPr spc="-15" dirty="0"/>
              <a:t> </a:t>
            </a:r>
            <a:r>
              <a:rPr dirty="0"/>
              <a:t>(exp)</a:t>
            </a:r>
            <a:r>
              <a:rPr spc="-10" dirty="0"/>
              <a:t> </a:t>
            </a:r>
            <a:r>
              <a:rPr dirty="0"/>
              <a:t>related</a:t>
            </a:r>
            <a:r>
              <a:rPr spc="-1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magnetic</a:t>
            </a:r>
            <a:r>
              <a:rPr spc="-10" dirty="0"/>
              <a:t> impurities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pc="-10" dirty="0"/>
          </a:p>
          <a:p>
            <a:pPr marL="44450" marR="544830">
              <a:lnSpc>
                <a:spcPct val="100000"/>
              </a:lnSpc>
            </a:pPr>
            <a:r>
              <a:rPr dirty="0"/>
              <a:t>theoretical</a:t>
            </a:r>
            <a:r>
              <a:rPr spc="-35" dirty="0"/>
              <a:t> </a:t>
            </a:r>
            <a:r>
              <a:rPr dirty="0"/>
              <a:t>explanation</a:t>
            </a:r>
            <a:r>
              <a:rPr spc="-3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Jun</a:t>
            </a:r>
            <a:r>
              <a:rPr spc="-30" dirty="0"/>
              <a:t> </a:t>
            </a:r>
            <a:r>
              <a:rPr spc="-10" dirty="0"/>
              <a:t>Kondo </a:t>
            </a:r>
            <a:r>
              <a:rPr dirty="0"/>
              <a:t>spin-fip</a:t>
            </a:r>
            <a:r>
              <a:rPr spc="-20" dirty="0"/>
              <a:t> </a:t>
            </a:r>
            <a:r>
              <a:rPr dirty="0"/>
              <a:t>scattering</a:t>
            </a:r>
            <a:r>
              <a:rPr spc="-5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mag.</a:t>
            </a:r>
            <a:r>
              <a:rPr spc="-5" dirty="0"/>
              <a:t> </a:t>
            </a:r>
            <a:r>
              <a:rPr spc="-10" dirty="0"/>
              <a:t>impurities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181" y="1068323"/>
            <a:ext cx="3217988" cy="26906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Kondo</a:t>
            </a:r>
            <a:r>
              <a:rPr spc="-40" dirty="0"/>
              <a:t> </a:t>
            </a:r>
            <a:r>
              <a:rPr dirty="0"/>
              <a:t>Effect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Metals:</a:t>
            </a:r>
            <a:r>
              <a:rPr spc="-35" dirty="0"/>
              <a:t> </a:t>
            </a:r>
            <a:r>
              <a:rPr spc="-10" dirty="0"/>
              <a:t>Model</a:t>
            </a:r>
          </a:p>
        </p:txBody>
      </p:sp>
      <p:sp>
        <p:nvSpPr>
          <p:cNvPr id="4" name="object 4"/>
          <p:cNvSpPr/>
          <p:nvPr/>
        </p:nvSpPr>
        <p:spPr>
          <a:xfrm>
            <a:off x="316229" y="628650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730" y="4841747"/>
            <a:ext cx="8363744" cy="8717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5920" y="4433570"/>
            <a:ext cx="227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Anderson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Hamiltonian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2502" y="5670294"/>
            <a:ext cx="12547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free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electrons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4810" y="5670294"/>
            <a:ext cx="85153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localized electrons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4749" y="5670294"/>
            <a:ext cx="80327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site </a:t>
            </a:r>
            <a:r>
              <a:rPr sz="1600" spc="-10" dirty="0">
                <a:latin typeface="Arial"/>
                <a:cs typeface="Arial"/>
              </a:rPr>
              <a:t>charging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5157" y="5670294"/>
            <a:ext cx="200025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coupling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between </a:t>
            </a:r>
            <a:r>
              <a:rPr sz="1600" dirty="0">
                <a:latin typeface="Arial"/>
                <a:cs typeface="Arial"/>
              </a:rPr>
              <a:t>localized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free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ele.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670" y="1495805"/>
            <a:ext cx="3694727" cy="26144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065270" y="866647"/>
            <a:ext cx="424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new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energy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scale: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Kondo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temperature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</a:t>
            </a:r>
            <a:r>
              <a:rPr sz="1800" spc="-37" baseline="-23148" dirty="0">
                <a:latin typeface="Arial"/>
                <a:cs typeface="Arial"/>
              </a:rPr>
              <a:t>K </a:t>
            </a:r>
            <a:r>
              <a:rPr sz="1800" dirty="0">
                <a:latin typeface="Arial"/>
                <a:cs typeface="Arial"/>
              </a:rPr>
              <a:t>formation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spin-singlet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screening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cloud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7055" y="4169917"/>
            <a:ext cx="30854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5005" marR="5080" indent="-6629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cloud: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effective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scatterer </a:t>
            </a:r>
            <a:r>
              <a:rPr sz="1800" dirty="0">
                <a:latin typeface="Arial"/>
                <a:cs typeface="Arial"/>
              </a:rPr>
              <a:t>increase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resistance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Kondo</a:t>
            </a:r>
            <a:r>
              <a:rPr spc="-40" dirty="0"/>
              <a:t> </a:t>
            </a:r>
            <a:r>
              <a:rPr dirty="0"/>
              <a:t>Effect</a:t>
            </a:r>
            <a:r>
              <a:rPr spc="-3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Metals:</a:t>
            </a:r>
            <a:r>
              <a:rPr spc="-35" dirty="0"/>
              <a:t> </a:t>
            </a:r>
            <a:r>
              <a:rPr dirty="0"/>
              <a:t>spin</a:t>
            </a:r>
            <a:r>
              <a:rPr spc="-35" dirty="0"/>
              <a:t> </a:t>
            </a:r>
            <a:r>
              <a:rPr dirty="0"/>
              <a:t>flip</a:t>
            </a:r>
            <a:r>
              <a:rPr spc="-40" dirty="0"/>
              <a:t> </a:t>
            </a: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316229" y="628650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726" y="1114805"/>
            <a:ext cx="5026152" cy="47449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09970" y="1233170"/>
            <a:ext cx="2464435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each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scattering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event </a:t>
            </a:r>
            <a:r>
              <a:rPr sz="1800" dirty="0">
                <a:latin typeface="Arial"/>
                <a:cs typeface="Arial"/>
              </a:rPr>
              <a:t>engangles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impurity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conduction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electron</a:t>
            </a:r>
            <a:endParaRPr sz="1800">
              <a:latin typeface="Arial"/>
              <a:cs typeface="Arial"/>
            </a:endParaRPr>
          </a:p>
          <a:p>
            <a:pPr marL="50800" marR="120650">
              <a:lnSpc>
                <a:spcPct val="2003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singlet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cloud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formation </a:t>
            </a:r>
            <a:r>
              <a:rPr sz="1800" dirty="0">
                <a:latin typeface="Arial"/>
                <a:cs typeface="Arial"/>
              </a:rPr>
              <a:t>temperature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</a:t>
            </a:r>
            <a:r>
              <a:rPr sz="1800" spc="-37" baseline="-23148" dirty="0">
                <a:latin typeface="Arial"/>
                <a:cs typeface="Arial"/>
              </a:rPr>
              <a:t>K</a:t>
            </a:r>
            <a:endParaRPr sz="1800" baseline="-2314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Kondo</a:t>
            </a:r>
            <a:r>
              <a:rPr spc="-45" dirty="0"/>
              <a:t> </a:t>
            </a:r>
            <a:r>
              <a:rPr dirty="0"/>
              <a:t>Effect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Quantum</a:t>
            </a:r>
            <a:r>
              <a:rPr spc="-40" dirty="0"/>
              <a:t> </a:t>
            </a:r>
            <a:r>
              <a:rPr spc="-20" dirty="0"/>
              <a:t>Dots</a:t>
            </a:r>
          </a:p>
        </p:txBody>
      </p:sp>
      <p:sp>
        <p:nvSpPr>
          <p:cNvPr id="3" name="object 3"/>
          <p:cNvSpPr/>
          <p:nvPr/>
        </p:nvSpPr>
        <p:spPr>
          <a:xfrm>
            <a:off x="316229" y="628650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45769" y="970025"/>
            <a:ext cx="3211830" cy="3954779"/>
            <a:chOff x="445769" y="970025"/>
            <a:chExt cx="3211830" cy="39547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742" y="970025"/>
              <a:ext cx="3130857" cy="39547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5769" y="1143000"/>
              <a:ext cx="685800" cy="549910"/>
            </a:xfrm>
            <a:custGeom>
              <a:avLst/>
              <a:gdLst/>
              <a:ahLst/>
              <a:cxnLst/>
              <a:rect l="l" t="t" r="r" b="b"/>
              <a:pathLst>
                <a:path w="685800" h="549910">
                  <a:moveTo>
                    <a:pt x="685800" y="549401"/>
                  </a:moveTo>
                  <a:lnTo>
                    <a:pt x="685800" y="0"/>
                  </a:lnTo>
                  <a:lnTo>
                    <a:pt x="0" y="0"/>
                  </a:lnTo>
                  <a:lnTo>
                    <a:pt x="0" y="549401"/>
                  </a:lnTo>
                  <a:lnTo>
                    <a:pt x="685800" y="549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58952" y="5502401"/>
            <a:ext cx="3489325" cy="958850"/>
            <a:chOff x="558952" y="5502401"/>
            <a:chExt cx="3489325" cy="9588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710" y="5502401"/>
              <a:ext cx="3460033" cy="5029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952" y="6035800"/>
              <a:ext cx="1932025" cy="42519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5088" y="1349501"/>
            <a:ext cx="3180195" cy="194767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56429" y="901700"/>
            <a:ext cx="290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spin-</a:t>
            </a:r>
            <a:r>
              <a:rPr sz="1800" dirty="0">
                <a:latin typeface="Arial"/>
                <a:cs typeface="Arial"/>
              </a:rPr>
              <a:t>flip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cotunneling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(elastic)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75020" y="3360420"/>
            <a:ext cx="275590" cy="342900"/>
          </a:xfrm>
          <a:custGeom>
            <a:avLst/>
            <a:gdLst/>
            <a:ahLst/>
            <a:cxnLst/>
            <a:rect l="l" t="t" r="r" b="b"/>
            <a:pathLst>
              <a:path w="275589" h="342900">
                <a:moveTo>
                  <a:pt x="0" y="257555"/>
                </a:moveTo>
                <a:lnTo>
                  <a:pt x="68579" y="257555"/>
                </a:lnTo>
                <a:lnTo>
                  <a:pt x="68579" y="0"/>
                </a:lnTo>
                <a:lnTo>
                  <a:pt x="206501" y="0"/>
                </a:lnTo>
                <a:lnTo>
                  <a:pt x="206501" y="257555"/>
                </a:lnTo>
                <a:lnTo>
                  <a:pt x="275081" y="257555"/>
                </a:lnTo>
                <a:lnTo>
                  <a:pt x="137921" y="342900"/>
                </a:lnTo>
                <a:lnTo>
                  <a:pt x="0" y="25755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11477" y="4947920"/>
            <a:ext cx="139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unpaired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spin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29022" y="3617785"/>
            <a:ext cx="3448685" cy="2216785"/>
            <a:chOff x="5129022" y="3617785"/>
            <a:chExt cx="3448685" cy="221678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9022" y="3773423"/>
              <a:ext cx="3184681" cy="19720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32269" y="3622547"/>
              <a:ext cx="1840230" cy="2207260"/>
            </a:xfrm>
            <a:custGeom>
              <a:avLst/>
              <a:gdLst/>
              <a:ahLst/>
              <a:cxnLst/>
              <a:rect l="l" t="t" r="r" b="b"/>
              <a:pathLst>
                <a:path w="1840229" h="2207260">
                  <a:moveTo>
                    <a:pt x="1840229" y="2206752"/>
                  </a:moveTo>
                  <a:lnTo>
                    <a:pt x="1840229" y="0"/>
                  </a:lnTo>
                  <a:lnTo>
                    <a:pt x="0" y="0"/>
                  </a:lnTo>
                  <a:lnTo>
                    <a:pt x="0" y="2206752"/>
                  </a:lnTo>
                  <a:lnTo>
                    <a:pt x="1840229" y="2206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32269" y="3622547"/>
              <a:ext cx="1840230" cy="2207260"/>
            </a:xfrm>
            <a:custGeom>
              <a:avLst/>
              <a:gdLst/>
              <a:ahLst/>
              <a:cxnLst/>
              <a:rect l="l" t="t" r="r" b="b"/>
              <a:pathLst>
                <a:path w="1840229" h="2207260">
                  <a:moveTo>
                    <a:pt x="0" y="0"/>
                  </a:moveTo>
                  <a:lnTo>
                    <a:pt x="0" y="2206752"/>
                  </a:lnTo>
                  <a:lnTo>
                    <a:pt x="1840229" y="2206752"/>
                  </a:lnTo>
                  <a:lnTo>
                    <a:pt x="1840229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53428" y="3695199"/>
            <a:ext cx="2035810" cy="9340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"/>
              </a:spcBef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T&lt;T</a:t>
            </a:r>
            <a:r>
              <a:rPr sz="1800" baseline="-23148" dirty="0">
                <a:latin typeface="Arial"/>
                <a:cs typeface="Arial"/>
              </a:rPr>
              <a:t>K</a:t>
            </a:r>
            <a:r>
              <a:rPr sz="1800" spc="232" baseline="-23148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at </a:t>
            </a:r>
            <a:r>
              <a:rPr sz="1800" dirty="0">
                <a:latin typeface="Arial"/>
                <a:cs typeface="Arial"/>
              </a:rPr>
              <a:t>µ</a:t>
            </a:r>
            <a:r>
              <a:rPr sz="1800" baseline="-23148" dirty="0">
                <a:latin typeface="Arial"/>
                <a:cs typeface="Arial"/>
              </a:rPr>
              <a:t>S,D</a:t>
            </a:r>
            <a:r>
              <a:rPr sz="1800" spc="202" baseline="-23148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enhanced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zero </a:t>
            </a:r>
            <a:r>
              <a:rPr sz="1800" dirty="0">
                <a:latin typeface="Arial"/>
                <a:cs typeface="Arial"/>
              </a:rPr>
              <a:t>bias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conductance!!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64095" y="4821428"/>
            <a:ext cx="1257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&gt;&gt;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</a:t>
            </a:r>
            <a:r>
              <a:rPr sz="1800" spc="-37" baseline="-23148" dirty="0">
                <a:latin typeface="Arial"/>
                <a:cs typeface="Arial"/>
              </a:rPr>
              <a:t>K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peak </a:t>
            </a:r>
            <a:r>
              <a:rPr sz="1800" spc="-10" dirty="0">
                <a:latin typeface="Arial"/>
                <a:cs typeface="Arial"/>
              </a:rPr>
              <a:t>suppressed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24297" y="5845554"/>
            <a:ext cx="3122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940" marR="5080" indent="-650875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dots: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parameters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tunable </a:t>
            </a:r>
            <a:r>
              <a:rPr sz="2200" dirty="0">
                <a:latin typeface="Arial"/>
                <a:cs typeface="Arial"/>
              </a:rPr>
              <a:t>SINGLE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impurity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2425DB-38CC-8AF7-FF3D-04E35286649C}"/>
              </a:ext>
            </a:extLst>
          </p:cNvPr>
          <p:cNvSpPr txBox="1"/>
          <p:nvPr/>
        </p:nvSpPr>
        <p:spPr>
          <a:xfrm>
            <a:off x="4456429" y="6477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/>
                <a:latin typeface="Helvetica" pitchFamily="2" charset="0"/>
              </a:rPr>
              <a:t>Kondo physics will be visible if </a:t>
            </a:r>
            <a:r>
              <a:rPr lang="en-GB" dirty="0" err="1">
                <a:solidFill>
                  <a:srgbClr val="FF0000"/>
                </a:solidFill>
                <a:effectLst/>
                <a:latin typeface="Helvetica" pitchFamily="2" charset="0"/>
              </a:rPr>
              <a:t>kT</a:t>
            </a:r>
            <a:r>
              <a:rPr lang="en-GB" baseline="-25000" dirty="0" err="1">
                <a:solidFill>
                  <a:srgbClr val="FF0000"/>
                </a:solidFill>
                <a:effectLst/>
                <a:latin typeface="Helvetica" pitchFamily="2" charset="0"/>
              </a:rPr>
              <a:t>K</a:t>
            </a:r>
            <a:r>
              <a:rPr lang="en-GB" dirty="0">
                <a:solidFill>
                  <a:srgbClr val="FF0000"/>
                </a:solidFill>
                <a:effectLst/>
                <a:latin typeface="Helvetica" pitchFamily="2" charset="0"/>
              </a:rPr>
              <a:t>(&lt;</a:t>
            </a:r>
            <a:r>
              <a:rPr lang="el-GR" dirty="0">
                <a:solidFill>
                  <a:srgbClr val="FF0000"/>
                </a:solidFill>
                <a:effectLst/>
                <a:latin typeface="Helvetica" pitchFamily="2" charset="0"/>
              </a:rPr>
              <a:t>Γ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)</a:t>
            </a:r>
            <a:endParaRPr lang="el-GR" dirty="0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Kondo</a:t>
            </a:r>
            <a:r>
              <a:rPr spc="-35" dirty="0"/>
              <a:t> </a:t>
            </a:r>
            <a:r>
              <a:rPr dirty="0"/>
              <a:t>Effect</a:t>
            </a:r>
            <a:r>
              <a:rPr spc="-3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Quantum</a:t>
            </a:r>
            <a:r>
              <a:rPr spc="-35" dirty="0"/>
              <a:t> </a:t>
            </a:r>
            <a:r>
              <a:rPr dirty="0"/>
              <a:t>Dots:</a:t>
            </a:r>
            <a:r>
              <a:rPr spc="-35" dirty="0"/>
              <a:t> </a:t>
            </a:r>
            <a:r>
              <a:rPr spc="-10" dirty="0"/>
              <a:t>Experiment</a:t>
            </a:r>
          </a:p>
        </p:txBody>
      </p:sp>
      <p:sp>
        <p:nvSpPr>
          <p:cNvPr id="3" name="object 3"/>
          <p:cNvSpPr/>
          <p:nvPr/>
        </p:nvSpPr>
        <p:spPr>
          <a:xfrm>
            <a:off x="316229" y="628650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76" y="1024127"/>
            <a:ext cx="3986021" cy="51259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6028" y="996695"/>
            <a:ext cx="3473195" cy="45178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67097" y="6275323"/>
            <a:ext cx="44335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Goldhaber-</a:t>
            </a:r>
            <a:r>
              <a:rPr sz="1600" dirty="0">
                <a:latin typeface="Arial"/>
                <a:cs typeface="Arial"/>
              </a:rPr>
              <a:t>Gordon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al.,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Nature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391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156</a:t>
            </a:r>
            <a:r>
              <a:rPr sz="1600" spc="-10" dirty="0">
                <a:latin typeface="Arial"/>
                <a:cs typeface="Arial"/>
              </a:rPr>
              <a:t> (1998)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AFD75-5F14-B9A1-7AE0-7E49DDBFFE77}"/>
              </a:ext>
            </a:extLst>
          </p:cNvPr>
          <p:cNvSpPr txBox="1"/>
          <p:nvPr/>
        </p:nvSpPr>
        <p:spPr>
          <a:xfrm>
            <a:off x="1143000" y="2743200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larger </a:t>
            </a:r>
            <a:r>
              <a:rPr lang="el-GR" dirty="0">
                <a:solidFill>
                  <a:srgbClr val="000000"/>
                </a:solidFill>
                <a:effectLst/>
                <a:latin typeface="Helvetica" pitchFamily="2" charset="0"/>
              </a:rPr>
              <a:t>Γ </a:t>
            </a:r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and hence larger T</a:t>
            </a:r>
            <a:r>
              <a:rPr lang="en-GB" baseline="-25000" dirty="0">
                <a:solidFill>
                  <a:srgbClr val="000000"/>
                </a:solidFill>
                <a:effectLst/>
                <a:latin typeface="Helvetica" pitchFamily="2" charset="0"/>
              </a:rPr>
              <a:t>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Kondo</a:t>
            </a:r>
            <a:r>
              <a:rPr spc="-40" dirty="0"/>
              <a:t> </a:t>
            </a:r>
            <a:r>
              <a:rPr dirty="0"/>
              <a:t>Effect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Quantum</a:t>
            </a:r>
            <a:r>
              <a:rPr spc="-40" dirty="0"/>
              <a:t> </a:t>
            </a:r>
            <a:r>
              <a:rPr dirty="0"/>
              <a:t>Dots:</a:t>
            </a:r>
            <a:r>
              <a:rPr spc="-40" dirty="0"/>
              <a:t> </a:t>
            </a:r>
            <a:r>
              <a:rPr spc="-10" dirty="0"/>
              <a:t>Experiments</a:t>
            </a:r>
          </a:p>
        </p:txBody>
      </p:sp>
      <p:sp>
        <p:nvSpPr>
          <p:cNvPr id="3" name="object 3"/>
          <p:cNvSpPr/>
          <p:nvPr/>
        </p:nvSpPr>
        <p:spPr>
          <a:xfrm>
            <a:off x="316229" y="628650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279" y="1034795"/>
            <a:ext cx="4375642" cy="51343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67097" y="6275323"/>
            <a:ext cx="44335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Goldhaber-</a:t>
            </a:r>
            <a:r>
              <a:rPr sz="1600" dirty="0">
                <a:latin typeface="Arial"/>
                <a:cs typeface="Arial"/>
              </a:rPr>
              <a:t>Gordon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al.,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Nature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391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156</a:t>
            </a:r>
            <a:r>
              <a:rPr sz="1600" spc="-10" dirty="0">
                <a:latin typeface="Arial"/>
                <a:cs typeface="Arial"/>
              </a:rPr>
              <a:t> (1998)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DB248-A39F-7ED8-8022-72B14679EF77}"/>
              </a:ext>
            </a:extLst>
          </p:cNvPr>
          <p:cNvSpPr txBox="1"/>
          <p:nvPr/>
        </p:nvSpPr>
        <p:spPr>
          <a:xfrm>
            <a:off x="4615814" y="243840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Differential conductance on a colour scale as a function of both V</a:t>
            </a:r>
            <a:r>
              <a:rPr lang="en-GB" baseline="-25000" dirty="0">
                <a:solidFill>
                  <a:srgbClr val="000000"/>
                </a:solidFill>
                <a:effectLst/>
                <a:latin typeface="Helvetica" pitchFamily="2" charset="0"/>
              </a:rPr>
              <a:t>g</a:t>
            </a:r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en-GB" dirty="0" err="1">
                <a:solidFill>
                  <a:srgbClr val="000000"/>
                </a:solidFill>
                <a:effectLst/>
                <a:latin typeface="Helvetica" pitchFamily="2" charset="0"/>
              </a:rPr>
              <a:t>V</a:t>
            </a:r>
            <a:r>
              <a:rPr lang="en-GB" baseline="-25000" dirty="0" err="1">
                <a:solidFill>
                  <a:srgbClr val="000000"/>
                </a:solidFill>
                <a:effectLst/>
                <a:latin typeface="Helvetica" pitchFamily="2" charset="0"/>
              </a:rPr>
              <a:t>ds</a:t>
            </a:r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</a:p>
          <a:p>
            <a:pPr algn="just"/>
            <a:endParaRPr lang="en-GB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The white vertical line between the two maxima indicates that there is a zero-</a:t>
            </a:r>
          </a:p>
          <a:p>
            <a:pPr algn="just"/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bias peak for odd N only.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2105" y="6343902"/>
            <a:ext cx="38893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Cronenwett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al.,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Science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281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540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(1998)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Kondo</a:t>
            </a:r>
            <a:r>
              <a:rPr spc="-40" dirty="0"/>
              <a:t> </a:t>
            </a:r>
            <a:r>
              <a:rPr dirty="0"/>
              <a:t>Effect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Quantum</a:t>
            </a:r>
            <a:r>
              <a:rPr spc="-40" dirty="0"/>
              <a:t> </a:t>
            </a:r>
            <a:r>
              <a:rPr dirty="0"/>
              <a:t>Dots:</a:t>
            </a:r>
            <a:r>
              <a:rPr spc="-40" dirty="0"/>
              <a:t> </a:t>
            </a:r>
            <a:r>
              <a:rPr spc="-10" dirty="0"/>
              <a:t>Experiments</a:t>
            </a:r>
          </a:p>
        </p:txBody>
      </p:sp>
      <p:sp>
        <p:nvSpPr>
          <p:cNvPr id="4" name="object 4"/>
          <p:cNvSpPr/>
          <p:nvPr/>
        </p:nvSpPr>
        <p:spPr>
          <a:xfrm>
            <a:off x="316229" y="628650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122" y="884682"/>
            <a:ext cx="5896355" cy="53385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Kondo</a:t>
            </a:r>
            <a:r>
              <a:rPr spc="-40" dirty="0"/>
              <a:t> </a:t>
            </a:r>
            <a:r>
              <a:rPr dirty="0"/>
              <a:t>Effect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Quantum</a:t>
            </a:r>
            <a:r>
              <a:rPr spc="-40" dirty="0"/>
              <a:t> </a:t>
            </a:r>
            <a:r>
              <a:rPr dirty="0"/>
              <a:t>Dots:</a:t>
            </a:r>
            <a:r>
              <a:rPr spc="-40" dirty="0"/>
              <a:t> </a:t>
            </a:r>
            <a:r>
              <a:rPr spc="-10" dirty="0"/>
              <a:t>Experiments</a:t>
            </a:r>
          </a:p>
        </p:txBody>
      </p:sp>
      <p:sp>
        <p:nvSpPr>
          <p:cNvPr id="3" name="object 3"/>
          <p:cNvSpPr/>
          <p:nvPr/>
        </p:nvSpPr>
        <p:spPr>
          <a:xfrm>
            <a:off x="316229" y="628650"/>
            <a:ext cx="8599170" cy="0"/>
          </a:xfrm>
          <a:custGeom>
            <a:avLst/>
            <a:gdLst/>
            <a:ahLst/>
            <a:cxnLst/>
            <a:rect l="l" t="t" r="r" b="b"/>
            <a:pathLst>
              <a:path w="8599170">
                <a:moveTo>
                  <a:pt x="0" y="0"/>
                </a:moveTo>
                <a:lnTo>
                  <a:pt x="8599170" y="0"/>
                </a:lnTo>
              </a:path>
            </a:pathLst>
          </a:custGeom>
          <a:ln w="254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98825" y="813053"/>
            <a:ext cx="7802245" cy="5673090"/>
            <a:chOff x="598825" y="813053"/>
            <a:chExt cx="7802245" cy="56730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825" y="813053"/>
              <a:ext cx="7802224" cy="37223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745" y="4575047"/>
              <a:ext cx="3202430" cy="191109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49588" y="4986238"/>
            <a:ext cx="29098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gate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voltages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valley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2105" y="6343902"/>
            <a:ext cx="38893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Cronenwett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al.,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Science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281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540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(1998)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8416A-DFDD-ABF9-20A4-6BB0132FB6DE}"/>
              </a:ext>
            </a:extLst>
          </p:cNvPr>
          <p:cNvSpPr txBox="1"/>
          <p:nvPr/>
        </p:nvSpPr>
        <p:spPr>
          <a:xfrm>
            <a:off x="4075175" y="5542210"/>
            <a:ext cx="369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45 </a:t>
            </a:r>
            <a:r>
              <a:rPr lang="en-GB" b="0" i="0" u="none" strike="noStrike" dirty="0" err="1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mK</a:t>
            </a:r>
            <a:r>
              <a:rPr lang="en-GB" b="0" i="0" u="none" strike="noStrike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 for different gate voltages</a:t>
            </a:r>
            <a:endParaRPr lang="en-C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593</Words>
  <Application>Microsoft Macintosh PowerPoint</Application>
  <PresentationFormat>On-screen Show (4:3)</PresentationFormat>
  <Paragraphs>70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Bradley Hand</vt:lpstr>
      <vt:lpstr>Calibri</vt:lpstr>
      <vt:lpstr>Helvetica</vt:lpstr>
      <vt:lpstr>PT Serif</vt:lpstr>
      <vt:lpstr>roboto</vt:lpstr>
      <vt:lpstr>Tahoma</vt:lpstr>
      <vt:lpstr>Times New Roman</vt:lpstr>
      <vt:lpstr>Office Theme</vt:lpstr>
      <vt:lpstr>mesoscopic and nanoscale physcis</vt:lpstr>
      <vt:lpstr>Kondo Effect in Metals</vt:lpstr>
      <vt:lpstr>Kondo Effect in Metals: Model</vt:lpstr>
      <vt:lpstr>Kondo Effect in Metals: spin flip scattering</vt:lpstr>
      <vt:lpstr>Kondo Effect in Quantum Dots</vt:lpstr>
      <vt:lpstr>Kondo Effect in Quantum Dots: Experiment</vt:lpstr>
      <vt:lpstr>Kondo Effect in Quantum Dots: Experiments</vt:lpstr>
      <vt:lpstr>Kondo Effect in Quantum Dots: Experiments</vt:lpstr>
      <vt:lpstr>Kondo Effect in Quantum Dots: Experiments</vt:lpstr>
      <vt:lpstr>Kondo Effect in Quantum Dots: Experiments</vt:lpstr>
      <vt:lpstr>Kondo Effect in Quantum Dots: 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- 071121_QDots3_Kondo.ppt</dc:title>
  <dc:creator>Dominik Zumbuhl</dc:creator>
  <cp:lastModifiedBy>mitali.banerjee</cp:lastModifiedBy>
  <cp:revision>1</cp:revision>
  <dcterms:created xsi:type="dcterms:W3CDTF">2025-05-22T10:14:25Z</dcterms:created>
  <dcterms:modified xsi:type="dcterms:W3CDTF">2025-05-22T11:04:48Z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2007-12-04T00:00:00Z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2025-05-22T00:00:00Z</vt:filetime>
  </property>
  <property fmtid="{D5CDD505-2E9C-101B-9397-08002B2CF9AE}" pid="5" name="Producer">
    <vt:lpwstr>Acrobat Distiller 6.0 (Windows)</vt:lpwstr>
  </property>
</Properties>
</file>